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sldIdLst>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04" r:id="rId25"/>
    <p:sldId id="282" r:id="rId26"/>
    <p:sldId id="283" r:id="rId27"/>
    <p:sldId id="300" r:id="rId28"/>
    <p:sldId id="301" r:id="rId29"/>
    <p:sldId id="302" r:id="rId30"/>
    <p:sldId id="303" r:id="rId31"/>
    <p:sldId id="305" r:id="rId32"/>
    <p:sldId id="30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E251621-B39D-4E92-A485-F4417399D063}"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30600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E251621-B39D-4E92-A485-F4417399D063}"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329852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E251621-B39D-4E92-A485-F4417399D063}"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98346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03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62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8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2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18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046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59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E251621-B39D-4E92-A485-F4417399D063}"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62721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41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908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22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98066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31079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49927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25919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86915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82705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276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51621-B39D-4E92-A485-F4417399D063}"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327476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85524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320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2537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93321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16/05/2019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323510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16/05/2019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269752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16/05/2019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4114517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16/05/2019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36935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16/05/2019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1046106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16/05/2019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64026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E251621-B39D-4E92-A485-F4417399D063}"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2589099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16/05/2019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3605866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16/05/2019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1742336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16/05/2019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1706910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16/05/2019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3982477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16/05/2019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4279817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5/16/2019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3385900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5/16/2019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2103763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5/16/2019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770383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5/16/2019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760198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5/16/2019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342224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E251621-B39D-4E92-A485-F4417399D063}" type="datetimeFigureOut">
              <a:rPr lang="en-AU" smtClean="0"/>
              <a:t>16/05/2019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2759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5/16/2019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167138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5/16/2019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2308052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5/16/2019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35442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5/16/2019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3790796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5/16/2019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766017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5/16/2019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145272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E251621-B39D-4E92-A485-F4417399D063}" type="datetimeFigureOut">
              <a:rPr lang="en-AU" smtClean="0"/>
              <a:t>16/05/2019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1219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51621-B39D-4E92-A485-F4417399D063}" type="datetimeFigureOut">
              <a:rPr lang="en-AU" smtClean="0"/>
              <a:t>16/05/2019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296100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51621-B39D-4E92-A485-F4417399D063}"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300270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51621-B39D-4E92-A485-F4417399D063}"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CDC227-8C49-4D7C-9A78-B2B7CA1C5587}" type="slidenum">
              <a:rPr lang="en-AU" smtClean="0"/>
              <a:t>‹#›</a:t>
            </a:fld>
            <a:endParaRPr lang="en-AU"/>
          </a:p>
        </p:txBody>
      </p:sp>
    </p:spTree>
    <p:extLst>
      <p:ext uri="{BB962C8B-B14F-4D97-AF65-F5344CB8AC3E}">
        <p14:creationId xmlns:p14="http://schemas.microsoft.com/office/powerpoint/2010/main" val="402517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51621-B39D-4E92-A485-F4417399D063}" type="datetimeFigureOut">
              <a:rPr lang="en-AU" smtClean="0"/>
              <a:t>16/05/2019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DC227-8C49-4D7C-9A78-B2B7CA1C5587}" type="slidenum">
              <a:rPr lang="en-AU" smtClean="0"/>
              <a:t>‹#›</a:t>
            </a:fld>
            <a:endParaRPr lang="en-AU"/>
          </a:p>
        </p:txBody>
      </p:sp>
    </p:spTree>
    <p:extLst>
      <p:ext uri="{BB962C8B-B14F-4D97-AF65-F5344CB8AC3E}">
        <p14:creationId xmlns:p14="http://schemas.microsoft.com/office/powerpoint/2010/main" val="2993194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76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16/05/2019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047875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16/05/2019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782874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5/16/2019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28223679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69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s-MY" sz="2800" dirty="0" smtClean="0">
                <a:ln>
                  <a:solidFill>
                    <a:schemeClr val="tx1"/>
                  </a:solidFill>
                </a:ln>
                <a:solidFill>
                  <a:schemeClr val="bg1"/>
                </a:solidFill>
                <a:effectLst>
                  <a:glow rad="101600">
                    <a:schemeClr val="tx1">
                      <a:alpha val="60000"/>
                    </a:schemeClr>
                  </a:glow>
                </a:effectLst>
                <a:latin typeface="Arial Black" pitchFamily="34" charset="0"/>
              </a:rPr>
              <a:t>Tujuan </a:t>
            </a:r>
            <a:r>
              <a:rPr lang="ms-MY" sz="2800" dirty="0" err="1" smtClean="0">
                <a:ln>
                  <a:solidFill>
                    <a:schemeClr val="tx1"/>
                  </a:solidFill>
                </a:ln>
                <a:solidFill>
                  <a:schemeClr val="bg1"/>
                </a:solidFill>
                <a:effectLst>
                  <a:glow rad="101600">
                    <a:schemeClr val="tx1">
                      <a:alpha val="60000"/>
                    </a:schemeClr>
                  </a:glow>
                </a:effectLst>
                <a:latin typeface="Arial Black" pitchFamily="34" charset="0"/>
              </a:rPr>
              <a:t>Kefardhuan</a:t>
            </a:r>
            <a:r>
              <a:rPr lang="ms-MY" sz="2800" dirty="0" smtClean="0">
                <a:ln>
                  <a:solidFill>
                    <a:schemeClr val="tx1"/>
                  </a:solidFill>
                </a:ln>
                <a:solidFill>
                  <a:schemeClr val="bg1"/>
                </a:solidFill>
                <a:effectLst>
                  <a:glow rad="101600">
                    <a:schemeClr val="tx1">
                      <a:alpha val="60000"/>
                    </a:schemeClr>
                  </a:glow>
                </a:effectLst>
                <a:latin typeface="Arial Black" pitchFamily="34" charset="0"/>
              </a:rPr>
              <a:t> Ibadah Zakat</a:t>
            </a:r>
            <a:endParaRPr lang="ms-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2051720" y="1196752"/>
            <a:ext cx="6670220" cy="985308"/>
          </a:xfrm>
          <a:prstGeom prst="rect">
            <a:avLst/>
          </a:prstGeom>
          <a:solidFill>
            <a:srgbClr val="FF006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Suci Dan Suburkan Harta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051720" y="2034030"/>
            <a:ext cx="6670220" cy="985308"/>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Didik Jiwa Supaya Bersifat Pemurah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051720" y="2875740"/>
            <a:ext cx="6670220" cy="98530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Prihatin Terhadap Kesusahan Insan Lain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050674" y="3721679"/>
            <a:ext cx="6670220" cy="10980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Bersih Jiwa Dari Sifat Kedekut Dan Bakhil</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051720" y="4596141"/>
            <a:ext cx="6670220" cy="103367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Hapus  Dosa -Dosa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2054494" y="5468028"/>
            <a:ext cx="6670220" cy="985308"/>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Memenuhi Keperluan Hidup Bagi Golongan Yang Memerlukan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Callout 9"/>
          <p:cNvSpPr/>
          <p:nvPr/>
        </p:nvSpPr>
        <p:spPr>
          <a:xfrm>
            <a:off x="1043608" y="1412776"/>
            <a:ext cx="720080" cy="504057"/>
          </a:xfrm>
          <a:prstGeom prst="rightArrowCallout">
            <a:avLst/>
          </a:prstGeom>
          <a:solidFill>
            <a:srgbClr val="FF006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1</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1" name="Right Arrow Callout 10"/>
          <p:cNvSpPr/>
          <p:nvPr/>
        </p:nvSpPr>
        <p:spPr>
          <a:xfrm>
            <a:off x="1043608" y="2276872"/>
            <a:ext cx="720080" cy="504057"/>
          </a:xfrm>
          <a:prstGeom prst="rightArrowCallou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2</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2" name="Right Arrow Callout 11"/>
          <p:cNvSpPr/>
          <p:nvPr/>
        </p:nvSpPr>
        <p:spPr>
          <a:xfrm>
            <a:off x="1043608" y="3126254"/>
            <a:ext cx="720080" cy="504057"/>
          </a:xfrm>
          <a:prstGeom prst="right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3</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3" name="Right Arrow Callout 12"/>
          <p:cNvSpPr/>
          <p:nvPr/>
        </p:nvSpPr>
        <p:spPr>
          <a:xfrm>
            <a:off x="1043608" y="4002895"/>
            <a:ext cx="720080" cy="504057"/>
          </a:xfrm>
          <a:prstGeom prst="right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4</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4" name="Right Arrow Callout 13"/>
          <p:cNvSpPr/>
          <p:nvPr/>
        </p:nvSpPr>
        <p:spPr>
          <a:xfrm>
            <a:off x="1043608" y="4827120"/>
            <a:ext cx="720080" cy="504057"/>
          </a:xfrm>
          <a:prstGeom prst="rightArrowCallou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5</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5" name="Right Arrow Callout 14"/>
          <p:cNvSpPr/>
          <p:nvPr/>
        </p:nvSpPr>
        <p:spPr>
          <a:xfrm>
            <a:off x="1043608" y="5646534"/>
            <a:ext cx="720080" cy="504057"/>
          </a:xfrm>
          <a:prstGeom prst="rightArrowCallou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6</a:t>
            </a:r>
            <a:endParaRPr lang="ms-MY" sz="28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Taubah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103</a:t>
            </a:r>
            <a:endParaRPr lang="ms-MY" sz="2800" dirty="0"/>
          </a:p>
        </p:txBody>
      </p:sp>
      <p:sp>
        <p:nvSpPr>
          <p:cNvPr id="4" name="Rectangle 3"/>
          <p:cNvSpPr/>
          <p:nvPr/>
        </p:nvSpPr>
        <p:spPr>
          <a:xfrm>
            <a:off x="0" y="1628800"/>
            <a:ext cx="9144000" cy="1569660"/>
          </a:xfrm>
          <a:prstGeom prst="rect">
            <a:avLst/>
          </a:prstGeom>
          <a:solidFill>
            <a:schemeClr val="accent6">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خُذْ مِنْ أَمْوَالِهِمْ صَدَقَةً تُطَهِّرُهُمْ وَتُزَكِّيهِم بِهَا وَصَلِّ عَلَيْهِمْ ۖ إِنَّ صَلَاتَكَ سَكَنٌ لَّهُمْ ۗ وَاللَّهُ سَمِيعٌ عَلِيمٌ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(103)</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707740"/>
            <a:ext cx="9144000" cy="267765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“Ambillah (sebahagian) dari harta mereka menjadi sedekah (zakat), supaya dengannya engkau membersihkan mereka (dari dosa) dan mensucikan mereka (dari akhlak yang buruk) dan doakanlah untuk mereka, kerana sesungguhnya doamu itu menjadi ketenteraman bagi mereka dan (ingatlah) Allah Maha Mendengar, lagi Maha Mengetahui”.</a:t>
            </a:r>
            <a:endParaRPr kumimoji="0" lang="ms-MY" sz="28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8640"/>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Mengeluarkan Zakat</a:t>
            </a:r>
            <a:endParaRPr lang="ms-MY" sz="3200" dirty="0"/>
          </a:p>
        </p:txBody>
      </p:sp>
      <p:sp>
        <p:nvSpPr>
          <p:cNvPr id="4" name="Flowchart: Alternate Process 3"/>
          <p:cNvSpPr/>
          <p:nvPr/>
        </p:nvSpPr>
        <p:spPr>
          <a:xfrm>
            <a:off x="755576" y="1038746"/>
            <a:ext cx="6588731" cy="864092"/>
          </a:xfrm>
          <a:prstGeom prst="flowChartAlternateProcess">
            <a:avLst/>
          </a:prstGeom>
          <a:solidFill>
            <a:srgbClr val="00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000" dirty="0" smtClean="0">
                <a:ln>
                  <a:solidFill>
                    <a:schemeClr val="tx1"/>
                  </a:solidFill>
                </a:ln>
                <a:solidFill>
                  <a:schemeClr val="bg1"/>
                </a:solidFill>
                <a:effectLst>
                  <a:glow rad="101600">
                    <a:schemeClr val="tx1">
                      <a:alpha val="60000"/>
                    </a:schemeClr>
                  </a:glow>
                </a:effectLst>
                <a:latin typeface="Arial Black" pitchFamily="34" charset="0"/>
              </a:rPr>
              <a:t>HARTA YANG DIMILIKI DAN DIKELUARKAN ZAKAT AKAN MENJADI BERSIH DAN SUBUR</a:t>
            </a:r>
            <a:endParaRPr lang="ms-MY" sz="2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Flowchart: Alternate Process 4"/>
          <p:cNvSpPr/>
          <p:nvPr/>
        </p:nvSpPr>
        <p:spPr>
          <a:xfrm>
            <a:off x="2267745" y="2118866"/>
            <a:ext cx="5544616" cy="828092"/>
          </a:xfrm>
          <a:prstGeom prst="flowChartAlternateProcess">
            <a:avLst/>
          </a:prstGeom>
          <a:solidFill>
            <a:srgbClr val="21C5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000" dirty="0" smtClean="0">
                <a:solidFill>
                  <a:schemeClr val="bg1"/>
                </a:solidFill>
                <a:effectLst>
                  <a:glow rad="101600">
                    <a:schemeClr val="tx1">
                      <a:alpha val="60000"/>
                    </a:schemeClr>
                  </a:glow>
                </a:effectLst>
                <a:latin typeface="Arial Black" pitchFamily="34" charset="0"/>
              </a:rPr>
              <a:t>HARTA YANG DIMILIKI DAN TIDAK DIKELUARKAN ZAKAT</a:t>
            </a:r>
            <a:endParaRPr lang="ms-MY" sz="2000" dirty="0">
              <a:solidFill>
                <a:schemeClr val="bg1"/>
              </a:solidFill>
              <a:effectLst>
                <a:glow rad="101600">
                  <a:schemeClr val="tx1">
                    <a:alpha val="60000"/>
                  </a:schemeClr>
                </a:glow>
              </a:effectLst>
              <a:latin typeface="Arial Black" pitchFamily="34" charset="0"/>
            </a:endParaRPr>
          </a:p>
        </p:txBody>
      </p:sp>
      <p:sp>
        <p:nvSpPr>
          <p:cNvPr id="6" name="Multiply 5"/>
          <p:cNvSpPr/>
          <p:nvPr/>
        </p:nvSpPr>
        <p:spPr>
          <a:xfrm>
            <a:off x="1956951" y="2190874"/>
            <a:ext cx="621585" cy="72008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7" name="Bent Arrow 6"/>
          <p:cNvSpPr/>
          <p:nvPr/>
        </p:nvSpPr>
        <p:spPr>
          <a:xfrm rot="18079235" flipV="1">
            <a:off x="6966149" y="1491128"/>
            <a:ext cx="756318" cy="419359"/>
          </a:xfrm>
          <a:prstGeom prst="bentArrow">
            <a:avLst>
              <a:gd name="adj1" fmla="val 25000"/>
              <a:gd name="adj2" fmla="val 33426"/>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
        <p:nvSpPr>
          <p:cNvPr id="8" name="Rectangle 7"/>
          <p:cNvSpPr/>
          <p:nvPr/>
        </p:nvSpPr>
        <p:spPr>
          <a:xfrm>
            <a:off x="611559" y="3343001"/>
            <a:ext cx="8135867" cy="806079"/>
          </a:xfrm>
          <a:prstGeom prst="rect">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effectLst>
                  <a:glow rad="101600">
                    <a:schemeClr val="tx1">
                      <a:alpha val="60000"/>
                    </a:schemeClr>
                  </a:glow>
                </a:effectLst>
                <a:latin typeface="Arial Black" pitchFamily="34" charset="0"/>
              </a:rPr>
              <a:t>Harta Yang Bercampur Aduk Dengan </a:t>
            </a:r>
            <a:endParaRPr lang="ms-MY" sz="2400" b="1" dirty="0" smtClean="0">
              <a:effectLst>
                <a:glow rad="101600">
                  <a:schemeClr val="tx1">
                    <a:alpha val="60000"/>
                  </a:schemeClr>
                </a:glow>
              </a:effectLst>
              <a:latin typeface="Arial Black" pitchFamily="34" charset="0"/>
            </a:endParaRPr>
          </a:p>
          <a:p>
            <a:pPr algn="ctr"/>
            <a:r>
              <a:rPr lang="ms-MY" sz="2400" b="1" dirty="0" smtClean="0">
                <a:effectLst>
                  <a:glow rad="101600">
                    <a:schemeClr val="tx1">
                      <a:alpha val="60000"/>
                    </a:schemeClr>
                  </a:glow>
                </a:effectLst>
                <a:latin typeface="Arial Black" pitchFamily="34" charset="0"/>
              </a:rPr>
              <a:t>Hak </a:t>
            </a:r>
            <a:r>
              <a:rPr lang="ms-MY" sz="2400" b="1" dirty="0" smtClean="0">
                <a:effectLst>
                  <a:glow rad="101600">
                    <a:schemeClr val="tx1">
                      <a:alpha val="60000"/>
                    </a:schemeClr>
                  </a:glow>
                </a:effectLst>
                <a:latin typeface="Arial Black" pitchFamily="34" charset="0"/>
              </a:rPr>
              <a:t>Orang Lain</a:t>
            </a:r>
            <a:endParaRPr lang="ms-MY" sz="2400" b="1" dirty="0">
              <a:effectLst>
                <a:glow rad="101600">
                  <a:schemeClr val="tx1">
                    <a:alpha val="60000"/>
                  </a:schemeClr>
                </a:glow>
              </a:effectLst>
              <a:latin typeface="Arial Black" pitchFamily="34" charset="0"/>
            </a:endParaRPr>
          </a:p>
        </p:txBody>
      </p:sp>
      <p:sp>
        <p:nvSpPr>
          <p:cNvPr id="9" name="Notched Right Arrow 8"/>
          <p:cNvSpPr/>
          <p:nvPr/>
        </p:nvSpPr>
        <p:spPr>
          <a:xfrm rot="5400000">
            <a:off x="6912260" y="2802942"/>
            <a:ext cx="720078" cy="36004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10" name="Rectangle 9"/>
          <p:cNvSpPr/>
          <p:nvPr/>
        </p:nvSpPr>
        <p:spPr>
          <a:xfrm>
            <a:off x="827584" y="4365104"/>
            <a:ext cx="3528392" cy="504056"/>
          </a:xfrm>
          <a:prstGeom prst="rect">
            <a:avLst/>
          </a:prstGeom>
          <a:solidFill>
            <a:srgbClr val="CC00CC"/>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GOLONGAN ASNAF</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Curved Right Arrow 10"/>
          <p:cNvSpPr/>
          <p:nvPr/>
        </p:nvSpPr>
        <p:spPr>
          <a:xfrm rot="20378789">
            <a:off x="519016" y="3987824"/>
            <a:ext cx="457116" cy="79208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
        <p:nvSpPr>
          <p:cNvPr id="12" name="Rectangle 11"/>
          <p:cNvSpPr/>
          <p:nvPr/>
        </p:nvSpPr>
        <p:spPr>
          <a:xfrm>
            <a:off x="1403648" y="5157192"/>
            <a:ext cx="6984777" cy="1296144"/>
          </a:xfrm>
          <a:prstGeom prst="rect">
            <a:avLst/>
          </a:prstGeom>
          <a:solidFill>
            <a:schemeClr val="tx2"/>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Zakat Tidak Mengurangkan Jumlah Harta Yang Dimiliki Oleh Pengeluar,</a:t>
            </a:r>
          </a:p>
          <a:p>
            <a:pPr algn="ctr"/>
            <a:r>
              <a:rPr lang="ms-MY"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Penyubur Dan Pembersih Kepada Harta Yang Dimilikinya</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Striped Right Arrow 12"/>
          <p:cNvSpPr/>
          <p:nvPr/>
        </p:nvSpPr>
        <p:spPr>
          <a:xfrm>
            <a:off x="827584" y="5445224"/>
            <a:ext cx="720080" cy="432048"/>
          </a:xfrm>
          <a:prstGeom prst="stripedRightArrow">
            <a:avLst>
              <a:gd name="adj1" fmla="val 50000"/>
              <a:gd name="adj2" fmla="val 4038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a:t>
            </a:r>
            <a:endParaRPr lang="ms-MY" sz="3200" dirty="0"/>
          </a:p>
        </p:txBody>
      </p:sp>
      <p:sp>
        <p:nvSpPr>
          <p:cNvPr id="4" name="Rectangle 3"/>
          <p:cNvSpPr/>
          <p:nvPr/>
        </p:nvSpPr>
        <p:spPr>
          <a:xfrm>
            <a:off x="0" y="2197313"/>
            <a:ext cx="9144000" cy="923330"/>
          </a:xfrm>
          <a:prstGeom prst="rect">
            <a:avLst/>
          </a:prstGeom>
          <a:solidFill>
            <a:srgbClr val="00B050">
              <a:alpha val="32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مَا نَقَصَ مَالُ عَبْدٍ مِنْ صَدَقَةٍ</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264640"/>
            <a:ext cx="9144000" cy="89255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ms-MY"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Harta </a:t>
            </a:r>
            <a:r>
              <a:rPr lang="ms-MY"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yang dimiliki seseorang, tidak menjadi kurang kerana bersedekah”.</a:t>
            </a:r>
            <a:endParaRPr kumimoji="0" lang="ms-MY"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8640"/>
            <a:ext cx="82296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Manfaat Zakat</a:t>
            </a:r>
            <a:endParaRPr lang="ms-MY" sz="3200" dirty="0"/>
          </a:p>
        </p:txBody>
      </p:sp>
      <p:sp>
        <p:nvSpPr>
          <p:cNvPr id="4" name="Rectangle 3"/>
          <p:cNvSpPr/>
          <p:nvPr/>
        </p:nvSpPr>
        <p:spPr>
          <a:xfrm>
            <a:off x="755576" y="1260942"/>
            <a:ext cx="7848872" cy="432048"/>
          </a:xfrm>
          <a:prstGeom prst="rect">
            <a:avLst/>
          </a:prstGeom>
          <a:blipFill>
            <a:blip r:embed="rId3"/>
            <a:tile tx="0" ty="0" sx="100000" sy="100000" flip="none" algn="tl"/>
          </a:blip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Manfaat Zakat Dapat Dinikmati Oleh </a:t>
            </a:r>
            <a:endPar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Tiga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Pihak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843808" y="1909014"/>
            <a:ext cx="5040560" cy="64807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Pihak Penunai Zakat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843808" y="2701102"/>
            <a:ext cx="5035076" cy="64807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Pihak Penerima Zakat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2843808" y="3493190"/>
            <a:ext cx="5040560"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Pihak Yang Mengurus Zakat</a:t>
            </a:r>
          </a:p>
          <a:p>
            <a:pPr algn="ctr"/>
            <a:r>
              <a:rPr lang="en-US"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Kerajaan</a:t>
            </a:r>
            <a:r>
              <a:rPr lang="en-US"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Mengurus</a:t>
            </a:r>
            <a:r>
              <a:rPr lang="en-US"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Zakat)</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Callout 7"/>
          <p:cNvSpPr/>
          <p:nvPr/>
        </p:nvSpPr>
        <p:spPr>
          <a:xfrm>
            <a:off x="2051720" y="1981022"/>
            <a:ext cx="576064" cy="504056"/>
          </a:xfrm>
          <a:prstGeom prst="rightArrowCallout">
            <a:avLst/>
          </a:prstGeom>
          <a:solidFill>
            <a:srgbClr val="FF00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1</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9" name="Right Arrow Callout 8"/>
          <p:cNvSpPr/>
          <p:nvPr/>
        </p:nvSpPr>
        <p:spPr>
          <a:xfrm>
            <a:off x="2051720" y="2752595"/>
            <a:ext cx="576064" cy="504056"/>
          </a:xfrm>
          <a:prstGeom prst="rightArrowCallout">
            <a:avLst/>
          </a:prstGeom>
          <a:solidFill>
            <a:srgbClr val="FF00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2</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0" name="Right Arrow Callout 9"/>
          <p:cNvSpPr/>
          <p:nvPr/>
        </p:nvSpPr>
        <p:spPr>
          <a:xfrm>
            <a:off x="2051720" y="3565198"/>
            <a:ext cx="576064" cy="504056"/>
          </a:xfrm>
          <a:prstGeom prst="rightArrowCallout">
            <a:avLst/>
          </a:prstGeom>
          <a:solidFill>
            <a:srgbClr val="FF00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3</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1" name="Pentagon 10"/>
          <p:cNvSpPr/>
          <p:nvPr/>
        </p:nvSpPr>
        <p:spPr>
          <a:xfrm>
            <a:off x="395536" y="4429294"/>
            <a:ext cx="4714056" cy="727898"/>
          </a:xfrm>
          <a:prstGeom prst="homePlate">
            <a:avLst/>
          </a:prstGeom>
          <a:blipFill>
            <a:blip r:embed="rId3">
              <a:duotone>
                <a:prstClr val="black"/>
                <a:srgbClr val="00B050">
                  <a:tint val="45000"/>
                  <a:satMod val="400000"/>
                </a:srgb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a:effectLst>
                  <a:glow rad="101600">
                    <a:schemeClr val="tx1">
                      <a:alpha val="60000"/>
                    </a:schemeClr>
                  </a:glow>
                  <a:outerShdw blurRad="38100" dist="38100" dir="2700000" algn="tl">
                    <a:srgbClr val="000000">
                      <a:alpha val="43137"/>
                    </a:srgbClr>
                  </a:outerShdw>
                </a:effectLst>
                <a:latin typeface="Arial Black" pitchFamily="34" charset="0"/>
              </a:rPr>
              <a:t>Menurut Abu al Hasan Ali Nadawi</a:t>
            </a:r>
          </a:p>
        </p:txBody>
      </p:sp>
      <p:sp>
        <p:nvSpPr>
          <p:cNvPr id="12" name="Horizontal Scroll 11"/>
          <p:cNvSpPr/>
          <p:nvPr/>
        </p:nvSpPr>
        <p:spPr>
          <a:xfrm>
            <a:off x="611560" y="5005358"/>
            <a:ext cx="7992888" cy="1591994"/>
          </a:xfrm>
          <a:prstGeom prst="horizontalScroll">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Manfaat Zakat Paling Banyak Dinikmati Oleh Pengeluar Zakat </a:t>
            </a:r>
            <a:r>
              <a:rPr lang="ms-MY" sz="2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Mengatasi </a:t>
            </a:r>
            <a:r>
              <a:rPr lang="ms-MY"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Manfaat Zakat Kepada Golongan Penerima Dan Pengurus</a:t>
            </a:r>
            <a:endPar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552"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261</a:t>
            </a:r>
            <a:endParaRPr lang="ms-MY" sz="2800" dirty="0"/>
          </a:p>
        </p:txBody>
      </p:sp>
      <p:sp>
        <p:nvSpPr>
          <p:cNvPr id="4" name="Rectangle 3"/>
          <p:cNvSpPr/>
          <p:nvPr/>
        </p:nvSpPr>
        <p:spPr>
          <a:xfrm>
            <a:off x="0" y="1634024"/>
            <a:ext cx="9144000" cy="2123658"/>
          </a:xfrm>
          <a:prstGeom prst="rect">
            <a:avLst/>
          </a:prstGeom>
          <a:solidFill>
            <a:schemeClr val="accent2">
              <a:lumMod val="40000"/>
              <a:lumOff val="60000"/>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مَّثَلُ الَّذِينَ يُنفِقُونَ أَمْوَالَهُمْ فِي سَبِيلِ اللَّهِ كَمَثَلِ حَبَّةٍ أَنبَتَتْ سَبْعَ سَنَابِلَ فِي كُلِّ سُنبُلَةٍ مِّائَةُ حَبَّةٍ ۗ وَاللَّهُ يُضَاعِفُ لِمَن يَشَاءُ ۗ وَاللَّهُ وَاسِعٌ عَلِيمٌ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(261)</a:t>
            </a:r>
            <a:endParaRPr lang="ms-MY" sz="1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056748"/>
            <a:ext cx="9144000" cy="212365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ms-MY" sz="2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Perumpamaan </a:t>
            </a:r>
            <a:r>
              <a:rPr lang="ms-MY" sz="22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(nafkah yang dikeluarkan oleh) orang-orang yang menafkahkan hartanya di jalan Allah adalah serupa dengan sebutir benih yang menumbuhkan tujuh bulir, pada tiap-tiap bulir: seratus biji. Allah melipat gandakan (ganjaran) bagi siapa yang Dia kehendaki. Dan Allah Maha Luas (kurnia-Nya) lagi Maha Mengetahui”.</a:t>
            </a:r>
            <a:endParaRPr kumimoji="0" lang="ms-MY" sz="22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a:t>
            </a:r>
            <a:endParaRPr lang="ms-MY" sz="3200" dirty="0"/>
          </a:p>
        </p:txBody>
      </p:sp>
      <p:sp>
        <p:nvSpPr>
          <p:cNvPr id="4" name="Rectangle 3"/>
          <p:cNvSpPr/>
          <p:nvPr/>
        </p:nvSpPr>
        <p:spPr>
          <a:xfrm>
            <a:off x="0" y="1556792"/>
            <a:ext cx="9144000" cy="1938992"/>
          </a:xfrm>
          <a:prstGeom prst="rect">
            <a:avLst/>
          </a:prstGeom>
          <a:solidFill>
            <a:schemeClr val="tx2">
              <a:lumMod val="60000"/>
              <a:lumOff val="40000"/>
              <a:alpha val="3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مَنْ تَصَدَّقَ بِعَدْلِ تَمْرَةٍ مِنْ كَسْبٍ طَيِّبٍ ـ وَلاَ يَقْبَلُ اللَّهُ إِلاَّ الطَّيِّبَ ـ وَإِنَّ اللَّهَ يَتَقَبَّلُهَا بِيَمِينِهِ، ثُمَّ يُرَبِّيهَا لِصَاحِبِهِ كَمَا يُرَبِّي أَحَدُكُمْ فلُوَّهُ حَتَّى تَكُونَ مِثْلَ الْجَبَلِ</a:t>
            </a:r>
            <a:endParaRPr lang="ms-MY" sz="1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785552"/>
            <a:ext cx="9144000" cy="280076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“Daripada Abu Hurairah katanya, nabi saw bersabda barangsiapa yang bersedekah seberat buah tamar dari hasil perusahaan yang baik – dan Allah tidak menerima melainkan apa yang baik. Sesungguhnya Allah menerimanya dengan keredhaanNya kemudian Allah menyuburkannya untuk tuannya sebagaimana seseorang kamu membesarkan anak keldai sehingga sedekah itu membesar menjadi bukit”. </a:t>
            </a:r>
            <a:endParaRPr kumimoji="0" lang="ms-MY" sz="22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Keberkatan dan Kesuburan Harta Bersedekah</a:t>
            </a:r>
            <a:endParaRPr lang="ms-MY" sz="2800" dirty="0"/>
          </a:p>
        </p:txBody>
      </p:sp>
      <p:sp>
        <p:nvSpPr>
          <p:cNvPr id="4" name="Pentagon 3"/>
          <p:cNvSpPr/>
          <p:nvPr/>
        </p:nvSpPr>
        <p:spPr>
          <a:xfrm>
            <a:off x="251520" y="980728"/>
            <a:ext cx="5124111" cy="432048"/>
          </a:xfrm>
          <a:prstGeom prst="homePlate">
            <a:avLst/>
          </a:prstGeom>
          <a:blipFill>
            <a:blip r:embed="rId3">
              <a:duotone>
                <a:prstClr val="black"/>
                <a:srgbClr val="99FF66">
                  <a:tint val="45000"/>
                  <a:satMod val="400000"/>
                </a:srgb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Imam Muslim</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55575" y="1484784"/>
            <a:ext cx="8311425" cy="1172702"/>
          </a:xfrm>
          <a:prstGeom prst="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000" dirty="0" smtClean="0">
                <a:ln>
                  <a:solidFill>
                    <a:schemeClr val="tx1"/>
                  </a:solidFill>
                </a:ln>
                <a:effectLst>
                  <a:glow rad="101600">
                    <a:schemeClr val="tx1">
                      <a:alpha val="60000"/>
                    </a:schemeClr>
                  </a:glow>
                </a:effectLst>
                <a:latin typeface="Arial Black" pitchFamily="34" charset="0"/>
              </a:rPr>
              <a:t>Ketika seorang lelaki sedang berada di suatu tanah lapang, tiba-tiba dia terdengar suara dari arah awan yang berbunyi: </a:t>
            </a:r>
            <a:r>
              <a:rPr lang="ms-MY" sz="2000" dirty="0" smtClean="0">
                <a:ln>
                  <a:solidFill>
                    <a:schemeClr val="tx1"/>
                  </a:solidFill>
                </a:ln>
                <a:effectLst>
                  <a:glow rad="101600">
                    <a:schemeClr val="tx1">
                      <a:alpha val="60000"/>
                    </a:schemeClr>
                  </a:glow>
                </a:effectLst>
                <a:latin typeface="Arial Black" pitchFamily="34" charset="0"/>
              </a:rPr>
              <a:t> “</a:t>
            </a:r>
            <a:r>
              <a:rPr lang="ms-MY" sz="2000" dirty="0" smtClean="0">
                <a:ln>
                  <a:solidFill>
                    <a:schemeClr val="tx1"/>
                  </a:solidFill>
                </a:ln>
                <a:effectLst>
                  <a:glow rad="101600">
                    <a:schemeClr val="tx1">
                      <a:alpha val="60000"/>
                    </a:schemeClr>
                  </a:glow>
                </a:effectLst>
                <a:latin typeface="Arial Black" pitchFamily="34" charset="0"/>
              </a:rPr>
              <a:t>Siramlah Kebun Si Pulan”.</a:t>
            </a:r>
            <a:endParaRPr lang="ms-MY" sz="20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426309" y="2636912"/>
            <a:ext cx="8122282" cy="1608303"/>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ms-MY" sz="2000" b="1" dirty="0" smtClean="0">
                <a:ln>
                  <a:solidFill>
                    <a:schemeClr val="tx1"/>
                  </a:solidFill>
                </a:ln>
                <a:effectLst>
                  <a:glow rad="101600">
                    <a:schemeClr val="tx1">
                      <a:alpha val="60000"/>
                    </a:schemeClr>
                  </a:glow>
                </a:effectLst>
                <a:latin typeface="Arial Black" pitchFamily="34" charset="0"/>
              </a:rPr>
              <a:t>Awan bergerak ke arah kebun berkenaan dan menurunkan hujan pada kawasan berbatu. Ada satu parit yang telah dipenuhi air hujan. Lelaki yang terdengar suara dari awan, berjalan di sepanjang parit untuk melihat ke manakah air mengalir.</a:t>
            </a:r>
            <a:endParaRPr lang="ms-MY" sz="2000" b="1" dirty="0">
              <a:ln>
                <a:solidFill>
                  <a:schemeClr val="tx1"/>
                </a:solidFill>
              </a:ln>
              <a:effectLst>
                <a:glow rad="101600">
                  <a:schemeClr val="tx1">
                    <a:alpha val="60000"/>
                  </a:schemeClr>
                </a:glow>
              </a:effectLst>
              <a:latin typeface="Arial Black" pitchFamily="34" charset="0"/>
            </a:endParaRPr>
          </a:p>
        </p:txBody>
      </p:sp>
      <p:sp>
        <p:nvSpPr>
          <p:cNvPr id="7" name="Curved Right Arrow 6"/>
          <p:cNvSpPr/>
          <p:nvPr/>
        </p:nvSpPr>
        <p:spPr>
          <a:xfrm rot="1779365">
            <a:off x="289899" y="2265895"/>
            <a:ext cx="504056" cy="972146"/>
          </a:xfrm>
          <a:prstGeom prst="curv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glow rad="101600">
                  <a:schemeClr val="tx1">
                    <a:alpha val="60000"/>
                  </a:schemeClr>
                </a:glow>
              </a:effectLst>
            </a:endParaRPr>
          </a:p>
        </p:txBody>
      </p:sp>
      <p:sp>
        <p:nvSpPr>
          <p:cNvPr id="8" name="Rectangle 7"/>
          <p:cNvSpPr/>
          <p:nvPr/>
        </p:nvSpPr>
        <p:spPr>
          <a:xfrm>
            <a:off x="562142" y="4221088"/>
            <a:ext cx="8227350" cy="1225727"/>
          </a:xfrm>
          <a:prstGeom prst="rect">
            <a:avLst/>
          </a:prstGeom>
          <a:solidFill>
            <a:srgbClr val="7030A0">
              <a:alpha val="58000"/>
            </a:srgb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Setelah berjalan, dia terlihat seorang lelaki sedang berdiri di dalam kebunnya, sedang mengalirkan air dari parit ke dalam kebunnya dengan menggunakan cangkul.</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Left Arrow 8"/>
          <p:cNvSpPr/>
          <p:nvPr/>
        </p:nvSpPr>
        <p:spPr>
          <a:xfrm rot="19743288">
            <a:off x="8423938" y="3549815"/>
            <a:ext cx="394772" cy="1074977"/>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ln>
                <a:solidFill>
                  <a:schemeClr val="tx1"/>
                </a:solidFill>
              </a:ln>
              <a:solidFill>
                <a:schemeClr val="tx1"/>
              </a:solidFill>
              <a:effectLst>
                <a:glow rad="101600">
                  <a:schemeClr val="tx1">
                    <a:alpha val="60000"/>
                  </a:schemeClr>
                </a:glow>
              </a:effectLst>
            </a:endParaRPr>
          </a:p>
        </p:txBody>
      </p:sp>
      <p:sp>
        <p:nvSpPr>
          <p:cNvPr id="10" name="Rectangle 9"/>
          <p:cNvSpPr/>
          <p:nvPr/>
        </p:nvSpPr>
        <p:spPr>
          <a:xfrm>
            <a:off x="607626" y="5445224"/>
            <a:ext cx="8181866" cy="1368152"/>
          </a:xfrm>
          <a:prstGeom prst="rect">
            <a:avLst/>
          </a:prstGeom>
          <a:solidFill>
            <a:srgbClr val="FF0066">
              <a:alpha val="55000"/>
            </a:srgb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MY" sz="2000" b="1" dirty="0" err="1">
                <a:ln>
                  <a:solidFill>
                    <a:schemeClr val="tx1"/>
                  </a:solidFill>
                </a:ln>
                <a:effectLst>
                  <a:glow rad="101600">
                    <a:schemeClr val="tx1">
                      <a:alpha val="60000"/>
                    </a:schemeClr>
                  </a:glow>
                </a:effectLst>
                <a:latin typeface="Arial Black" pitchFamily="34" charset="0"/>
              </a:rPr>
              <a:t>Lelaki</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itu</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bertanya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kepada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tuan</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kebun</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tentang</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namanya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Pemilik</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kebun</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menjelaskan</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namanya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Nama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pemilik</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kebun</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adalah</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sama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seperti</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nama</a:t>
            </a:r>
            <a:r>
              <a:rPr lang="en-MY" sz="2000" b="1" dirty="0">
                <a:ln>
                  <a:solidFill>
                    <a:schemeClr val="tx1"/>
                  </a:solidFill>
                </a:ln>
                <a:effectLst>
                  <a:glow rad="101600">
                    <a:schemeClr val="tx1">
                      <a:alpha val="60000"/>
                    </a:schemeClr>
                  </a:glow>
                </a:effectLst>
                <a:latin typeface="Arial Black" pitchFamily="34" charset="0"/>
              </a:rPr>
              <a:t> yang </a:t>
            </a:r>
            <a:r>
              <a:rPr lang="en-MY" sz="2000" b="1" dirty="0" err="1">
                <a:ln>
                  <a:solidFill>
                    <a:schemeClr val="tx1"/>
                  </a:solidFill>
                </a:ln>
                <a:effectLst>
                  <a:glow rad="101600">
                    <a:schemeClr val="tx1">
                      <a:alpha val="60000"/>
                    </a:schemeClr>
                  </a:glow>
                </a:effectLst>
                <a:latin typeface="Arial Black" pitchFamily="34" charset="0"/>
              </a:rPr>
              <a:t>disebut</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oleh</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suara</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dari</a:t>
            </a:r>
            <a:r>
              <a:rPr lang="en-MY" sz="2000" b="1" dirty="0">
                <a:ln>
                  <a:solidFill>
                    <a:schemeClr val="tx1"/>
                  </a:solidFill>
                </a:ln>
                <a:effectLst>
                  <a:glow rad="101600">
                    <a:schemeClr val="tx1">
                      <a:alpha val="60000"/>
                    </a:schemeClr>
                  </a:glow>
                </a:effectLst>
                <a:latin typeface="Arial Black" pitchFamily="34" charset="0"/>
              </a:rPr>
              <a:t> </a:t>
            </a:r>
            <a:r>
              <a:rPr lang="en-MY" sz="2000" b="1" dirty="0" err="1">
                <a:ln>
                  <a:solidFill>
                    <a:schemeClr val="tx1"/>
                  </a:solidFill>
                </a:ln>
                <a:effectLst>
                  <a:glow rad="101600">
                    <a:schemeClr val="tx1">
                      <a:alpha val="60000"/>
                    </a:schemeClr>
                  </a:glow>
                </a:effectLst>
                <a:latin typeface="Arial Black" pitchFamily="34" charset="0"/>
              </a:rPr>
              <a:t>awan</a:t>
            </a:r>
            <a:r>
              <a:rPr lang="en-MY" sz="2000" b="1" dirty="0">
                <a:ln>
                  <a:solidFill>
                    <a:schemeClr val="tx1"/>
                  </a:solidFill>
                </a:ln>
                <a:effectLst>
                  <a:glow rad="101600">
                    <a:schemeClr val="tx1">
                      <a:alpha val="60000"/>
                    </a:schemeClr>
                  </a:glow>
                </a:effectLst>
                <a:latin typeface="Arial Black" pitchFamily="34" charset="0"/>
              </a:rPr>
              <a:t>.</a:t>
            </a:r>
            <a:endParaRPr lang="ms-MY" sz="2000" b="1" dirty="0">
              <a:ln>
                <a:solidFill>
                  <a:schemeClr val="tx1"/>
                </a:solidFill>
              </a:ln>
              <a:effectLst>
                <a:glow rad="101600">
                  <a:schemeClr val="tx1">
                    <a:alpha val="60000"/>
                  </a:schemeClr>
                </a:glow>
              </a:effectLst>
              <a:latin typeface="Arial Black" pitchFamily="34" charset="0"/>
            </a:endParaRPr>
          </a:p>
        </p:txBody>
      </p:sp>
      <p:sp>
        <p:nvSpPr>
          <p:cNvPr id="11" name="Curved Right Arrow 10"/>
          <p:cNvSpPr/>
          <p:nvPr/>
        </p:nvSpPr>
        <p:spPr>
          <a:xfrm>
            <a:off x="275980" y="4797152"/>
            <a:ext cx="504056" cy="792088"/>
          </a:xfrm>
          <a:prstGeom prst="curv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9221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Keberkatan dan Kesuburan Harta Bersedekah</a:t>
            </a:r>
            <a:endParaRPr lang="ms-MY" sz="2800" dirty="0"/>
          </a:p>
        </p:txBody>
      </p:sp>
      <p:sp>
        <p:nvSpPr>
          <p:cNvPr id="4" name="Rectangle 3"/>
          <p:cNvSpPr/>
          <p:nvPr/>
        </p:nvSpPr>
        <p:spPr>
          <a:xfrm>
            <a:off x="755576" y="1124744"/>
            <a:ext cx="7992888" cy="792088"/>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dirty="0">
                <a:effectLst>
                  <a:glow rad="101600">
                    <a:schemeClr val="tx1">
                      <a:alpha val="60000"/>
                    </a:schemeClr>
                  </a:glow>
                </a:effectLst>
                <a:latin typeface="Arial Black" pitchFamily="34" charset="0"/>
              </a:rPr>
              <a:t>Pemilik kebun  merasa hairan dengan soalan tersebut dan berkata; </a:t>
            </a:r>
            <a:r>
              <a:rPr lang="ms-MY" dirty="0" smtClean="0">
                <a:effectLst>
                  <a:glow rad="101600">
                    <a:schemeClr val="tx1">
                      <a:alpha val="60000"/>
                    </a:schemeClr>
                  </a:glow>
                </a:effectLst>
                <a:latin typeface="Arial Black" pitchFamily="34" charset="0"/>
              </a:rPr>
              <a:t>“Mengapa Awak Bertanya Tentang Nama Saya?”</a:t>
            </a:r>
            <a:endParaRPr lang="ms-MY" dirty="0">
              <a:effectLst>
                <a:glow rad="101600">
                  <a:schemeClr val="tx1">
                    <a:alpha val="60000"/>
                  </a:schemeClr>
                </a:glow>
              </a:effectLst>
              <a:latin typeface="Arial Black" pitchFamily="34" charset="0"/>
            </a:endParaRPr>
          </a:p>
        </p:txBody>
      </p:sp>
      <p:sp>
        <p:nvSpPr>
          <p:cNvPr id="5" name="Rectangle 4"/>
          <p:cNvSpPr/>
          <p:nvPr/>
        </p:nvSpPr>
        <p:spPr>
          <a:xfrm>
            <a:off x="626182" y="1988840"/>
            <a:ext cx="8122282" cy="1512168"/>
          </a:xfrm>
          <a:prstGeom prst="rect">
            <a:avLst/>
          </a:prstGeom>
          <a:solidFill>
            <a:srgbClr val="6633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ms-MY" b="1" dirty="0">
                <a:effectLst>
                  <a:glow rad="101600">
                    <a:schemeClr val="tx1">
                      <a:alpha val="60000"/>
                    </a:schemeClr>
                  </a:glow>
                </a:effectLst>
                <a:latin typeface="Arial Black" pitchFamily="34" charset="0"/>
              </a:rPr>
              <a:t>Lelaki itu menjelaskan bahawa dia terdengar satu suara dari awan  yang menyebut nama pemilik kebun dan mengarahkan awan menyirami kebun </a:t>
            </a:r>
            <a:r>
              <a:rPr lang="ms-MY" b="1" dirty="0" smtClean="0">
                <a:effectLst>
                  <a:glow rad="101600">
                    <a:schemeClr val="tx1">
                      <a:alpha val="60000"/>
                    </a:schemeClr>
                  </a:glow>
                </a:effectLst>
                <a:latin typeface="Arial Black" pitchFamily="34" charset="0"/>
              </a:rPr>
              <a:t>itu. Lelaki </a:t>
            </a:r>
            <a:r>
              <a:rPr lang="ms-MY" b="1" dirty="0">
                <a:effectLst>
                  <a:glow rad="101600">
                    <a:schemeClr val="tx1">
                      <a:alpha val="60000"/>
                    </a:schemeClr>
                  </a:glow>
                </a:effectLst>
                <a:latin typeface="Arial Black" pitchFamily="34" charset="0"/>
              </a:rPr>
              <a:t>itu ingin mengetahui apakah amalan pemilik kebun yang menyebabkan namanya disebut dari langit</a:t>
            </a:r>
            <a:r>
              <a:rPr lang="ms-MY" b="1" dirty="0" smtClean="0">
                <a:effectLst>
                  <a:glow rad="101600">
                    <a:schemeClr val="tx1">
                      <a:alpha val="60000"/>
                    </a:schemeClr>
                  </a:glow>
                </a:effectLst>
                <a:latin typeface="Arial Black" pitchFamily="34" charset="0"/>
              </a:rPr>
              <a:t>.</a:t>
            </a:r>
            <a:endParaRPr lang="ms-MY" b="1" dirty="0">
              <a:effectLst>
                <a:glow rad="101600">
                  <a:schemeClr val="tx1">
                    <a:alpha val="60000"/>
                  </a:schemeClr>
                </a:glow>
              </a:effectLst>
              <a:latin typeface="Arial Black" pitchFamily="34" charset="0"/>
            </a:endParaRPr>
          </a:p>
        </p:txBody>
      </p:sp>
      <p:sp>
        <p:nvSpPr>
          <p:cNvPr id="6" name="Curved Right Arrow 5"/>
          <p:cNvSpPr/>
          <p:nvPr/>
        </p:nvSpPr>
        <p:spPr>
          <a:xfrm rot="1779365">
            <a:off x="271224" y="1823249"/>
            <a:ext cx="504056" cy="739956"/>
          </a:xfrm>
          <a:prstGeom prst="curv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glow rad="101600">
                  <a:schemeClr val="tx1">
                    <a:alpha val="60000"/>
                  </a:schemeClr>
                </a:glow>
              </a:effectLst>
            </a:endParaRPr>
          </a:p>
        </p:txBody>
      </p:sp>
      <p:sp>
        <p:nvSpPr>
          <p:cNvPr id="7" name="Rectangle 6"/>
          <p:cNvSpPr/>
          <p:nvPr/>
        </p:nvSpPr>
        <p:spPr>
          <a:xfrm>
            <a:off x="323528" y="3645025"/>
            <a:ext cx="8371366" cy="1512167"/>
          </a:xfrm>
          <a:prstGeom prst="rect">
            <a:avLst/>
          </a:prstGeom>
          <a:solidFill>
            <a:srgbClr val="CC00CC"/>
          </a:solidFill>
        </p:spPr>
        <p:style>
          <a:lnRef idx="3">
            <a:schemeClr val="lt1"/>
          </a:lnRef>
          <a:fillRef idx="1">
            <a:schemeClr val="accent4"/>
          </a:fillRef>
          <a:effectRef idx="1">
            <a:schemeClr val="accent4"/>
          </a:effectRef>
          <a:fontRef idx="minor">
            <a:schemeClr val="lt1"/>
          </a:fontRef>
        </p:style>
        <p:txBody>
          <a:bodyPr rtlCol="0" anchor="ctr"/>
          <a:lstStyle/>
          <a:p>
            <a:pPr algn="just"/>
            <a:r>
              <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Pemilik kebun menjawab: </a:t>
            </a:r>
            <a:r>
              <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Setiap </a:t>
            </a:r>
            <a:r>
              <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kali hasil kebun </a:t>
            </a:r>
            <a:r>
              <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diperolehi, beliau </a:t>
            </a:r>
            <a:r>
              <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akan membahagikannya kepada </a:t>
            </a:r>
            <a:r>
              <a:rPr lang="ms-MY"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tiga </a:t>
            </a:r>
            <a:r>
              <a:rPr lang="ms-MY"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bahagian</a:t>
            </a:r>
            <a:r>
              <a:rPr lang="ms-MY"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pPr algn="just"/>
            <a:r>
              <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1)Satu Pertiga Disedekahkan</a:t>
            </a:r>
          </a:p>
          <a:p>
            <a:pPr algn="just"/>
            <a:r>
              <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2)Satu Pertiga Digunakan Untuk Nafkah Tanggungan</a:t>
            </a:r>
          </a:p>
          <a:p>
            <a:pPr algn="just"/>
            <a:r>
              <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3)Satu Pertiga Digunakan Untuk Pengurusan Kebun</a:t>
            </a:r>
            <a:endPar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Bent-Up Arrow 7"/>
          <p:cNvSpPr/>
          <p:nvPr/>
        </p:nvSpPr>
        <p:spPr>
          <a:xfrm flipV="1">
            <a:off x="7452321" y="3212975"/>
            <a:ext cx="936104" cy="504056"/>
          </a:xfrm>
          <a:prstGeom prst="ben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Horizontal Scroll 8"/>
          <p:cNvSpPr/>
          <p:nvPr/>
        </p:nvSpPr>
        <p:spPr>
          <a:xfrm>
            <a:off x="925330" y="5301208"/>
            <a:ext cx="7319078" cy="1368152"/>
          </a:xfrm>
          <a:prstGeom prst="horizont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Hadis ini menunjukkan Suburnya Harta Bersedekah </a:t>
            </a: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s</a:t>
            </a: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ama ada </a:t>
            </a:r>
            <a:r>
              <a:rPr lang="ms-MY"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Sedekah Wajib</a:t>
            </a: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atau </a:t>
            </a:r>
            <a:r>
              <a:rPr lang="ms-MY"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Sedekah Sunat</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552"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surah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 Ruum ayat 39</a:t>
            </a:r>
            <a:endParaRPr lang="ms-MY" sz="2800" dirty="0"/>
          </a:p>
        </p:txBody>
      </p:sp>
      <p:sp>
        <p:nvSpPr>
          <p:cNvPr id="4" name="Rectangle 3"/>
          <p:cNvSpPr/>
          <p:nvPr/>
        </p:nvSpPr>
        <p:spPr>
          <a:xfrm>
            <a:off x="0" y="1529497"/>
            <a:ext cx="9144000" cy="1323439"/>
          </a:xfrm>
          <a:prstGeom prst="rect">
            <a:avLst/>
          </a:prstGeom>
          <a:solidFill>
            <a:schemeClr val="accent2">
              <a:lumMod val="40000"/>
              <a:lumOff val="60000"/>
              <a:alpha val="3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آتَيْتُم مِّن رِّبًا لِّيَرْبُوَ فِي أَمْوَالِ النَّاسِ فَلَا يَرْبُو عِندَ اللَّهِ ۖ وَمَا آتَيْتُم مِّن زَكَاةٍ تُرِيدُونَ وَجْهَ اللَّهِ فَأُولَٰئِكَ هُمُ الْمُضْعِفُونَ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(39)</a:t>
            </a:r>
            <a:endParaRPr lang="ms-MY" sz="1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316923"/>
            <a:ext cx="9144000" cy="304698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sesuatu pemberian yang kamu berikan, supaya bertambah kembangnya dalam pusingan harta manusia maka ia tidak sekali-kali akan kembang di sisi Allah. Dan sebaliknya sesuatu pemberian sedekah yang kamu berikan dengan tujuan mengharapkan keredhaan Allah semata-mata, maka mereka yang melakukannya itulah orang yang beroleh pahala berganda-ganda”.</a:t>
            </a:r>
            <a:endParaRPr kumimoji="0" lang="ms-MY" sz="28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p>
        </p:txBody>
      </p:sp>
      <p:sp>
        <p:nvSpPr>
          <p:cNvPr id="4" name="TextBox 3"/>
          <p:cNvSpPr txBox="1"/>
          <p:nvPr/>
        </p:nvSpPr>
        <p:spPr>
          <a:xfrm>
            <a:off x="0" y="4690944"/>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2866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3292279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45913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accent1">
              <a:lumMod val="20000"/>
              <a:lumOff val="80000"/>
              <a:alpha val="46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17532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52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85329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49000"/>
            </a:schemeClr>
          </a:solidFill>
        </p:spPr>
        <p:txBody>
          <a:bodyPr wrap="square">
            <a:spAutoFit/>
          </a:bodyPr>
          <a:lstStyle/>
          <a:p>
            <a:pPr algn="ctr" rtl="1">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7639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14480" y="18864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0" y="4205153"/>
            <a:ext cx="9144000" cy="1938992"/>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0" y="1992615"/>
            <a:ext cx="9144000" cy="1569660"/>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en-US" sz="4800" b="1" dirty="0">
              <a:solidFill>
                <a:prstClr val="black"/>
              </a:solidFill>
              <a:effectLst>
                <a:glow rad="101600">
                  <a:prstClr val="white">
                    <a:alpha val="60000"/>
                  </a:prstClr>
                </a:glow>
              </a:effectLst>
              <a:cs typeface="Traditional Arabic" pitchFamily="2" charset="-78"/>
            </a:endParaRPr>
          </a:p>
        </p:txBody>
      </p:sp>
    </p:spTree>
    <p:extLst>
      <p:ext uri="{BB962C8B-B14F-4D97-AF65-F5344CB8AC3E}">
        <p14:creationId xmlns:p14="http://schemas.microsoft.com/office/powerpoint/2010/main" val="663006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924"/>
            <a:ext cx="9180512" cy="6858000"/>
          </a:xfrm>
        </p:spPr>
      </p:pic>
    </p:spTree>
    <p:extLst>
      <p:ext uri="{BB962C8B-B14F-4D97-AF65-F5344CB8AC3E}">
        <p14:creationId xmlns:p14="http://schemas.microsoft.com/office/powerpoint/2010/main" val="3232997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47"/>
            <a:ext cx="9144000" cy="6848153"/>
          </a:xfrm>
        </p:spPr>
      </p:pic>
    </p:spTree>
    <p:extLst>
      <p:ext uri="{BB962C8B-B14F-4D97-AF65-F5344CB8AC3E}">
        <p14:creationId xmlns:p14="http://schemas.microsoft.com/office/powerpoint/2010/main" val="2743370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589984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49358"/>
            <a:ext cx="9180512" cy="2123658"/>
          </a:xfrm>
          <a:prstGeom prst="rect">
            <a:avLst/>
          </a:prstGeom>
          <a:solidFill>
            <a:schemeClr val="accent6">
              <a:lumMod val="50000"/>
              <a:alpha val="27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سَيِّدَنا وحَبيبَنا وعَظيمَنا وقائِدَنا وقُرَّةَ أعيُنِنا مُحمّدًا عَبْدُهُ ورَسولُهُ وصَفِيُّهُ وحَبيبُهُ مَن بَعَثَهُ اللهُ رَحمَةً لِلْعالَمينَ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51628"/>
            <a:ext cx="9144000" cy="1569660"/>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25458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06504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93465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69226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4108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664438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1212293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73835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59268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61249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062"/>
            <a:ext cx="9144000" cy="1569660"/>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وَمَنْ تَبِعَهُمْ بِإِحْسَانِ إِلَى يَوْمِ الدِّيْن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21088"/>
            <a:ext cx="9144000" cy="1815882"/>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36712"/>
            <a:ext cx="9144000" cy="6047809"/>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17/05/2019</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SUBUR DAN SUCIKAN HARTAMU DENGAN ZAKAT</a:t>
            </a: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ZAKAT </a:t>
            </a:r>
            <a:r>
              <a:rPr lang="sv-SE" sz="2000" b="1" dirty="0">
                <a:solidFill>
                  <a:prstClr val="black"/>
                </a:solidFill>
                <a:effectLst>
                  <a:glow rad="101600">
                    <a:prstClr val="white">
                      <a:alpha val="60000"/>
                    </a:prstClr>
                  </a:glow>
                </a:effectLst>
                <a:cs typeface="Arial" charset="0"/>
              </a:rPr>
              <a:t>RUKUN ISLAM TERPENTING. DIFARDHUKAN BAGI TUJUAN MENYUCI DAN MENYUBURKAN HARTA DAN JIWA PENGELUAR,  MENDIDIK SIFAT DERMAWAN DAN CAKNA INSAN LEMAH</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sv-SE" sz="8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HARTA </a:t>
            </a:r>
            <a:r>
              <a:rPr lang="sv-SE" sz="2000" b="1" dirty="0">
                <a:solidFill>
                  <a:prstClr val="black"/>
                </a:solidFill>
                <a:effectLst>
                  <a:glow rad="101600">
                    <a:prstClr val="white">
                      <a:alpha val="60000"/>
                    </a:prstClr>
                  </a:glow>
                </a:effectLst>
                <a:cs typeface="Arial" charset="0"/>
              </a:rPr>
              <a:t>MILIKAN YANG TIDAK DIZAKATKAN BERCAMPUR DENGAN HARTA GOLONGAN ASNAF. TANPA ZAKAT, SEBAHAGIAN HARTA ITU HARAM DIGUNAKAN ATAU DIMANFAATKAN</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sv-SE" sz="8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PIHAK </a:t>
            </a:r>
            <a:r>
              <a:rPr lang="sv-SE" sz="2000" b="1" dirty="0">
                <a:solidFill>
                  <a:prstClr val="black"/>
                </a:solidFill>
                <a:effectLst>
                  <a:glow rad="101600">
                    <a:prstClr val="white">
                      <a:alpha val="60000"/>
                    </a:prstClr>
                  </a:glow>
                </a:effectLst>
                <a:cs typeface="Arial" charset="0"/>
              </a:rPr>
              <a:t>- PIHAK YANG MENDAPAT MANFAAT DARIPADA KEFARDHUAN ZAKAT IALAH PENGELUAR, PENERIMA DAN INSTITUSI PENGURUSAN ZAKAT, NAMUN MANFAAT KEPADA PENGELUAR MENGATASI PIHAK LAIN</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sv-SE" sz="8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PENGELUAR </a:t>
            </a:r>
            <a:r>
              <a:rPr lang="sv-SE" sz="2000" b="1" dirty="0">
                <a:solidFill>
                  <a:prstClr val="black"/>
                </a:solidFill>
                <a:effectLst>
                  <a:glow rad="101600">
                    <a:prstClr val="white">
                      <a:alpha val="60000"/>
                    </a:prstClr>
                  </a:glow>
                </a:effectLst>
                <a:cs typeface="Arial" charset="0"/>
              </a:rPr>
              <a:t>ZAKAT PADA ZAHIRNYA MENGURANGKAN KUANTITI HARTANYA DENGAN SEBAB ZAKAT TETAPI PADA HAKIKATNYA RAHMAT, BERKAT DAN KEREDAAN ALLAH TERUS SUBUR DAN BERTAMBAH</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sv-SE" sz="8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UNTUK </a:t>
            </a:r>
            <a:r>
              <a:rPr lang="sv-SE" sz="2000" b="1" dirty="0">
                <a:solidFill>
                  <a:prstClr val="black"/>
                </a:solidFill>
                <a:effectLst>
                  <a:glow rad="101600">
                    <a:prstClr val="white">
                      <a:alpha val="60000"/>
                    </a:prstClr>
                  </a:glow>
                </a:effectLst>
                <a:cs typeface="Arial" charset="0"/>
              </a:rPr>
              <a:t>MEMPEROLEHI BERKAT DAN RAHMAT YANG SUBUR, BOLEH  JUGA MELALUI APA JUA SUMBANGAN, KHAIRAT, INFAQ ATAU SEDEKAH PADA MEREKA YANG MEMERLUKAN.</a:t>
            </a:r>
          </a:p>
        </p:txBody>
      </p:sp>
    </p:spTree>
    <p:extLst>
      <p:ext uri="{BB962C8B-B14F-4D97-AF65-F5344CB8AC3E}">
        <p14:creationId xmlns:p14="http://schemas.microsoft.com/office/powerpoint/2010/main" val="3241135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2461"/>
            <a:ext cx="9144000" cy="861774"/>
          </a:xfrm>
          <a:prstGeom prst="rect">
            <a:avLst/>
          </a:prstGeom>
          <a:solidFill>
            <a:srgbClr val="990000">
              <a:alpha val="15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 </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17374"/>
            <a:ext cx="9144000" cy="1815882"/>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bersungguh-sungguh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04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Pendahuluan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14348" y="2193566"/>
            <a:ext cx="1643241" cy="648072"/>
          </a:xfrm>
          <a:prstGeom prst="rect">
            <a:avLst/>
          </a:prstGeom>
          <a:blipFill>
            <a:blip r:embed="rId3">
              <a:duotone>
                <a:prstClr val="black"/>
                <a:schemeClr val="accent4">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350421" y="1412776"/>
            <a:ext cx="5472608" cy="1140443"/>
          </a:xfrm>
          <a:prstGeom prst="roundRect">
            <a:avLst/>
          </a:prstGeom>
          <a:solidFill>
            <a:srgbClr val="00B0F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Rukun Islam Yang Difardhukan Pada Tahun Kedua Hijrah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347864" y="2576588"/>
            <a:ext cx="5472608" cy="1140443"/>
          </a:xfrm>
          <a:prstGeom prst="roundRect">
            <a:avLst/>
          </a:prstGeom>
          <a:solidFill>
            <a:schemeClr val="accent6"/>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Tahun Yang Sama Difardhukan Ibadah Puasa Ramadan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5933263" y="3933056"/>
            <a:ext cx="1800200" cy="720080"/>
          </a:xfrm>
          <a:prstGeom prst="rect">
            <a:avLst/>
          </a:prstGeom>
          <a:solidFill>
            <a:srgbClr val="663300"/>
          </a:solidFill>
          <a:ln>
            <a:solidFill>
              <a:srgbClr val="6633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WAJIB</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 Diagonal Corner Rectangle 7"/>
          <p:cNvSpPr/>
          <p:nvPr/>
        </p:nvSpPr>
        <p:spPr>
          <a:xfrm>
            <a:off x="803768" y="4911931"/>
            <a:ext cx="5901624" cy="1325381"/>
          </a:xfrm>
          <a:prstGeom prst="round2DiagRec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Diimani Dan Dilaksanakan Mencukupi Syarat-syarat Wajib Mengeluarkan Zakat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Left Arrow 8"/>
          <p:cNvSpPr/>
          <p:nvPr/>
        </p:nvSpPr>
        <p:spPr>
          <a:xfrm>
            <a:off x="7596336" y="3573016"/>
            <a:ext cx="504056" cy="1008112"/>
          </a:xfrm>
          <a:prstGeom prst="curvedLeftArrow">
            <a:avLst/>
          </a:prstGeom>
          <a:solidFill>
            <a:srgbClr val="0070C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ms-MY" sz="2000" b="1" dirty="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Bent-Up Arrow 9"/>
          <p:cNvSpPr/>
          <p:nvPr/>
        </p:nvSpPr>
        <p:spPr>
          <a:xfrm flipH="1" flipV="1">
            <a:off x="5516014" y="4293096"/>
            <a:ext cx="607873" cy="792088"/>
          </a:xfrm>
          <a:prstGeom prst="bentUpArrow">
            <a:avLst>
              <a:gd name="adj1" fmla="val 22595"/>
              <a:gd name="adj2" fmla="val 25000"/>
              <a:gd name="adj3" fmla="val 25000"/>
            </a:avLst>
          </a:prstGeom>
          <a:solidFill>
            <a:srgbClr val="FF000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Notched Right Arrow 10"/>
          <p:cNvSpPr/>
          <p:nvPr/>
        </p:nvSpPr>
        <p:spPr>
          <a:xfrm rot="19382843">
            <a:off x="2628668" y="2161022"/>
            <a:ext cx="432048" cy="252028"/>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Notched Right Arrow 11"/>
          <p:cNvSpPr/>
          <p:nvPr/>
        </p:nvSpPr>
        <p:spPr>
          <a:xfrm rot="2179764">
            <a:off x="2636401" y="2680073"/>
            <a:ext cx="432048" cy="252028"/>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An Nur ayat 56</a:t>
            </a:r>
            <a:endParaRPr lang="ms-MY" sz="3000" dirty="0"/>
          </a:p>
        </p:txBody>
      </p:sp>
      <p:sp>
        <p:nvSpPr>
          <p:cNvPr id="4" name="Rectangle 3"/>
          <p:cNvSpPr/>
          <p:nvPr/>
        </p:nvSpPr>
        <p:spPr>
          <a:xfrm>
            <a:off x="0" y="2003356"/>
            <a:ext cx="9144000" cy="1754326"/>
          </a:xfrm>
          <a:prstGeom prst="rect">
            <a:avLst/>
          </a:prstGeom>
          <a:solidFill>
            <a:schemeClr val="accent4">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وَأَقِيمُوا الصَّلَاةَ وَآتُوا الزَّكَاةَ وَأَطِيعُوا الرَّسُولَ لَعَلَّكُمْ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تُرْحَمُونَ</a:t>
            </a: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472245"/>
            <a:ext cx="9144000" cy="129266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dirikanlah kamu akan sembahyang serta berilah zakat dan taatlah kamu kepada Rasul Allah; supaya kamu beroleh rahmat”.</a:t>
            </a:r>
            <a:endParaRPr kumimoji="0" lang="ms-MY" sz="26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Pendahuluan</a:t>
            </a:r>
            <a:endParaRPr lang="ms-MY" sz="3200" dirty="0"/>
          </a:p>
        </p:txBody>
      </p:sp>
      <p:sp>
        <p:nvSpPr>
          <p:cNvPr id="4" name="Down Arrow Callout 3"/>
          <p:cNvSpPr/>
          <p:nvPr/>
        </p:nvSpPr>
        <p:spPr>
          <a:xfrm>
            <a:off x="1053802" y="1196752"/>
            <a:ext cx="2088232" cy="864096"/>
          </a:xfrm>
          <a:prstGeom prst="downArrowCallou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844698" y="2348880"/>
            <a:ext cx="5975773" cy="9361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Kesucian, Kesuburan, Keberkatan, Kepujian</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843808" y="3429000"/>
            <a:ext cx="5976664" cy="158417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Mengeluarkan Sebahagian Harta Tertentu Untuk Diberikan Kepada Golongan-golongan Yang Tertentu Mengikut Syarat-syarat Tertentu</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251520" y="2492896"/>
            <a:ext cx="1728192" cy="576064"/>
          </a:xfrm>
          <a:prstGeom prst="round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BAHASA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323528" y="3753036"/>
            <a:ext cx="1656184" cy="576064"/>
          </a:xfrm>
          <a:prstGeom prst="roundRect">
            <a:avLst/>
          </a:prstGeom>
          <a:blipFill>
            <a:blip r:embed="rId4">
              <a:duotone>
                <a:prstClr val="black"/>
                <a:srgbClr val="FFFF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ISTILAH</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a:off x="2216130" y="2636912"/>
            <a:ext cx="432048"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2259056" y="3903534"/>
            <a:ext cx="432048"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Pentagon 10"/>
          <p:cNvSpPr/>
          <p:nvPr/>
        </p:nvSpPr>
        <p:spPr>
          <a:xfrm>
            <a:off x="755576" y="5517232"/>
            <a:ext cx="2462305" cy="864096"/>
          </a:xfrm>
          <a:prstGeom prst="homePlate">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SEDEKAH WAJIB</a:t>
            </a:r>
            <a:endParaRPr lang="ms-MY" sz="2400"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ndParaRPr>
          </a:p>
        </p:txBody>
      </p:sp>
      <p:sp>
        <p:nvSpPr>
          <p:cNvPr id="12" name="Rectangle 11"/>
          <p:cNvSpPr/>
          <p:nvPr/>
        </p:nvSpPr>
        <p:spPr>
          <a:xfrm>
            <a:off x="3347864" y="5445224"/>
            <a:ext cx="4392488" cy="121536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Harta Menjadi Suci Dan Subur Setelah Zakat Dikeluarkan</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Curved Left Arrow 12"/>
          <p:cNvSpPr/>
          <p:nvPr/>
        </p:nvSpPr>
        <p:spPr>
          <a:xfrm rot="1447369">
            <a:off x="7765932" y="5044557"/>
            <a:ext cx="624036" cy="963280"/>
          </a:xfrm>
          <a:prstGeom prst="curvedLeftArrow">
            <a:avLst>
              <a:gd name="adj1" fmla="val 25000"/>
              <a:gd name="adj2" fmla="val 27373"/>
              <a:gd name="adj3" fmla="val 25000"/>
            </a:avLst>
          </a:prstGeom>
          <a:ln/>
          <a:effectLst>
            <a:glow rad="101600">
              <a:schemeClr val="tx1">
                <a:alpha val="6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ms-MY" sz="240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147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1805</Words>
  <Application>Microsoft Office PowerPoint</Application>
  <PresentationFormat>On-screen Show (4:3)</PresentationFormat>
  <Paragraphs>166</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17</cp:revision>
  <dcterms:created xsi:type="dcterms:W3CDTF">2019-05-08T07:28:56Z</dcterms:created>
  <dcterms:modified xsi:type="dcterms:W3CDTF">2019-05-16T05:28:45Z</dcterms:modified>
</cp:coreProperties>
</file>